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4" r:id="rId2"/>
    <p:sldId id="257" r:id="rId3"/>
    <p:sldId id="275" r:id="rId4"/>
    <p:sldId id="276" r:id="rId5"/>
    <p:sldId id="277" r:id="rId6"/>
    <p:sldId id="263" r:id="rId7"/>
    <p:sldId id="264" r:id="rId8"/>
    <p:sldId id="278" r:id="rId9"/>
    <p:sldId id="265" r:id="rId10"/>
    <p:sldId id="289" r:id="rId11"/>
    <p:sldId id="260" r:id="rId12"/>
    <p:sldId id="284" r:id="rId13"/>
    <p:sldId id="288" r:id="rId14"/>
    <p:sldId id="279" r:id="rId15"/>
    <p:sldId id="282" r:id="rId16"/>
    <p:sldId id="283" r:id="rId17"/>
    <p:sldId id="280" r:id="rId18"/>
    <p:sldId id="272"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3BC0B58-19A5-423B-9573-C92E253DB289}" type="datetimeFigureOut">
              <a:rPr lang="en-US" smtClean="0"/>
              <a:pPr/>
              <a:t>11/20/2020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B1219AB-0A0C-4AF5-BD46-B0412BD40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BC0B58-19A5-423B-9573-C92E253DB28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19AB-0A0C-4AF5-BD46-B0412BD40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BC0B58-19A5-423B-9573-C92E253DB28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19AB-0A0C-4AF5-BD46-B0412BD408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3BC0B58-19A5-423B-9573-C92E253DB289}" type="datetimeFigureOut">
              <a:rPr lang="en-US" smtClean="0"/>
              <a:pPr/>
              <a:t>11/20/2020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3B1219AB-0A0C-4AF5-BD46-B0412BD408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3BC0B58-19A5-423B-9573-C92E253DB289}" type="datetimeFigureOut">
              <a:rPr lang="en-US" smtClean="0"/>
              <a:pPr/>
              <a:t>11/20/2020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B1219AB-0A0C-4AF5-BD46-B0412BD4089A}"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3BC0B58-19A5-423B-9573-C92E253DB289}" type="datetimeFigureOut">
              <a:rPr lang="en-US" smtClean="0"/>
              <a:pPr/>
              <a:t>11/20/2020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B1219AB-0A0C-4AF5-BD46-B0412BD408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3BC0B58-19A5-423B-9573-C92E253DB289}" type="datetimeFigureOut">
              <a:rPr lang="en-US" smtClean="0"/>
              <a:pPr/>
              <a:t>11/20/2020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B1219AB-0A0C-4AF5-BD46-B0412BD4089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BC0B58-19A5-423B-9573-C92E253DB289}" type="datetimeFigureOut">
              <a:rPr lang="en-US" smtClean="0"/>
              <a:pPr/>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219AB-0A0C-4AF5-BD46-B0412BD40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3BC0B58-19A5-423B-9573-C92E253DB289}" type="datetimeFigureOut">
              <a:rPr lang="en-US" smtClean="0"/>
              <a:pPr/>
              <a:t>11/20/2020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B1219AB-0A0C-4AF5-BD46-B0412BD40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3BC0B58-19A5-423B-9573-C92E253DB289}" type="datetimeFigureOut">
              <a:rPr lang="en-US" smtClean="0"/>
              <a:pPr/>
              <a:t>11/20/2020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B1219AB-0A0C-4AF5-BD46-B0412BD4089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3BC0B58-19A5-423B-9573-C92E253DB289}" type="datetimeFigureOut">
              <a:rPr lang="en-US" smtClean="0"/>
              <a:pPr/>
              <a:t>11/20/2020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B1219AB-0A0C-4AF5-BD46-B0412BD4089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3BC0B58-19A5-423B-9573-C92E253DB289}" type="datetimeFigureOut">
              <a:rPr lang="en-US" smtClean="0"/>
              <a:pPr/>
              <a:t>11/20/2020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B1219AB-0A0C-4AF5-BD46-B0412BD4089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142984"/>
            <a:ext cx="7772400" cy="4572000"/>
          </a:xfrm>
        </p:spPr>
        <p:txBody>
          <a:bodyPr>
            <a:normAutofit/>
          </a:bodyPr>
          <a:lstStyle/>
          <a:p>
            <a:pPr algn="ctr">
              <a:buNone/>
            </a:pPr>
            <a:r>
              <a:rPr lang="en-US" sz="3600" b="1" dirty="0" smtClean="0">
                <a:latin typeface="Times New Roman" pitchFamily="18" charset="0"/>
                <a:cs typeface="Times New Roman" pitchFamily="18" charset="0"/>
              </a:rPr>
              <a:t>   </a:t>
            </a:r>
            <a:r>
              <a:rPr lang="en-US" sz="4800" b="1" u="sng" dirty="0" smtClean="0">
                <a:latin typeface="Arial Black" pitchFamily="34" charset="0"/>
                <a:cs typeface="Times New Roman" pitchFamily="18" charset="0"/>
              </a:rPr>
              <a:t>National College of Arts</a:t>
            </a:r>
          </a:p>
          <a:p>
            <a:pPr algn="ctr">
              <a:buNone/>
            </a:pPr>
            <a:r>
              <a:rPr lang="en-US" sz="3500" b="1" u="sng" dirty="0" smtClean="0">
                <a:latin typeface="Arial Black" pitchFamily="34" charset="0"/>
                <a:cs typeface="Times New Roman" pitchFamily="18" charset="0"/>
              </a:rPr>
              <a:t>Resuming Academic Activity &amp; Implementation of SOPs In Consideration of COVID-19</a:t>
            </a:r>
          </a:p>
          <a:p>
            <a:pPr algn="ctr">
              <a:buNone/>
            </a:pPr>
            <a:r>
              <a:rPr lang="en-US" sz="3500" b="1" u="sng" dirty="0" smtClean="0">
                <a:latin typeface="Arial Black" pitchFamily="34" charset="0"/>
                <a:cs typeface="Times New Roman" pitchFamily="18" charset="0"/>
              </a:rPr>
              <a:t>(September, 2020 to date)</a:t>
            </a:r>
            <a:endParaRPr lang="en-US" sz="3500" dirty="0">
              <a:latin typeface="Arial Black" pitchFamily="34" charset="0"/>
              <a:cs typeface="Times New Roman" pitchFamily="18" charset="0"/>
            </a:endParaRPr>
          </a:p>
          <a:p>
            <a:pPr>
              <a:buNone/>
            </a:pPr>
            <a:r>
              <a:rPr lang="en-US" sz="2600" dirty="0" smtClean="0">
                <a:latin typeface="Arial Black" pitchFamily="34" charset="0"/>
              </a:rPr>
              <a:t> </a:t>
            </a:r>
            <a:r>
              <a:rPr lang="en-US" sz="3200" dirty="0" smtClean="0">
                <a:latin typeface="Arial Black" pitchFamily="34" charset="0"/>
              </a:rPr>
              <a:t>   </a:t>
            </a:r>
            <a:endParaRPr lang="en-US" sz="32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214"/>
            <a:ext cx="8901146" cy="1399032"/>
          </a:xfrm>
        </p:spPr>
        <p:txBody>
          <a:bodyPr>
            <a:normAutofit/>
          </a:bodyPr>
          <a:lstStyle/>
          <a:p>
            <a:r>
              <a:rPr lang="en-US" sz="3200" b="1" u="sng" dirty="0" smtClean="0"/>
              <a:t>Temperature </a:t>
            </a:r>
            <a:r>
              <a:rPr lang="en-US" sz="3200" b="1" u="sng" smtClean="0"/>
              <a:t>Recording Desk</a:t>
            </a:r>
            <a:endParaRPr lang="en-US" sz="3200" b="1" u="sng"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28596" y="706347"/>
            <a:ext cx="8200906" cy="61516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7772400" cy="1214446"/>
          </a:xfrm>
        </p:spPr>
        <p:txBody>
          <a:bodyPr>
            <a:noAutofit/>
          </a:bodyPr>
          <a:lstStyle/>
          <a:p>
            <a:r>
              <a:rPr lang="en-US" sz="2400" b="1" u="sng" dirty="0">
                <a:latin typeface="Times New Roman" pitchFamily="18" charset="0"/>
                <a:cs typeface="Times New Roman" pitchFamily="18" charset="0"/>
              </a:rPr>
              <a:t>In connection with </a:t>
            </a:r>
            <a:r>
              <a:rPr lang="en-US" sz="2400" b="1" u="sng" dirty="0" smtClean="0">
                <a:latin typeface="Times New Roman" pitchFamily="18" charset="0"/>
                <a:cs typeface="Times New Roman" pitchFamily="18" charset="0"/>
              </a:rPr>
              <a:t>COVID-19 </a:t>
            </a:r>
            <a:r>
              <a:rPr lang="en-US" sz="2400" b="1" u="sng" dirty="0">
                <a:latin typeface="Times New Roman" pitchFamily="18" charset="0"/>
                <a:cs typeface="Times New Roman" pitchFamily="18" charset="0"/>
              </a:rPr>
              <a:t>a series </a:t>
            </a:r>
            <a:r>
              <a:rPr lang="en-US" sz="2400" b="1" u="sng" dirty="0" smtClean="0">
                <a:latin typeface="Times New Roman" pitchFamily="18" charset="0"/>
                <a:cs typeface="Times New Roman" pitchFamily="18" charset="0"/>
              </a:rPr>
              <a:t>of workshops conducted by  </a:t>
            </a:r>
            <a:r>
              <a:rPr lang="en-US" sz="2400" b="1" u="sng" dirty="0">
                <a:latin typeface="Times New Roman" pitchFamily="18" charset="0"/>
                <a:cs typeface="Times New Roman" pitchFamily="18" charset="0"/>
              </a:rPr>
              <a:t>Chief Medical Officer, to aware the students for proper implementation of SOPs. </a:t>
            </a:r>
          </a:p>
        </p:txBody>
      </p:sp>
      <p:pic>
        <p:nvPicPr>
          <p:cNvPr id="6" name="Content Placeholder 3" descr="IMG_20200916_114914.jpg"/>
          <p:cNvPicPr>
            <a:picLocks noGrp="1" noChangeAspect="1"/>
          </p:cNvPicPr>
          <p:nvPr>
            <p:ph idx="1"/>
          </p:nvPr>
        </p:nvPicPr>
        <p:blipFill>
          <a:blip r:embed="rId2" cstate="print"/>
          <a:stretch>
            <a:fillRect/>
          </a:stretch>
        </p:blipFill>
        <p:spPr>
          <a:xfrm>
            <a:off x="915598" y="1428736"/>
            <a:ext cx="7013988" cy="52561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68" y="0"/>
            <a:ext cx="9715568" cy="928670"/>
          </a:xfrm>
        </p:spPr>
        <p:txBody>
          <a:bodyPr>
            <a:noAutofit/>
          </a:bodyPr>
          <a:lstStyle/>
          <a:p>
            <a:r>
              <a:rPr lang="en-US" sz="2800" b="1" u="sng" dirty="0" smtClean="0">
                <a:solidFill>
                  <a:schemeClr val="accent1"/>
                </a:solidFill>
              </a:rPr>
              <a:t>Admission Secretariat Followed SOPs During the time of COVID-19 from 31</a:t>
            </a:r>
            <a:r>
              <a:rPr lang="en-US" sz="2800" b="1" u="sng" baseline="30000" dirty="0" smtClean="0">
                <a:solidFill>
                  <a:schemeClr val="accent1"/>
                </a:solidFill>
              </a:rPr>
              <a:t>stAugust</a:t>
            </a:r>
            <a:r>
              <a:rPr lang="en-US" sz="2800" b="1" u="sng" dirty="0" smtClean="0">
                <a:solidFill>
                  <a:schemeClr val="accent1"/>
                </a:solidFill>
              </a:rPr>
              <a:t> to 30</a:t>
            </a:r>
            <a:r>
              <a:rPr lang="en-US" sz="2800" b="1" u="sng" baseline="30000" dirty="0" smtClean="0">
                <a:solidFill>
                  <a:schemeClr val="accent1"/>
                </a:solidFill>
              </a:rPr>
              <a:t>th September,2020</a:t>
            </a:r>
            <a:r>
              <a:rPr lang="en-US" sz="2800" b="1" u="sng" dirty="0" smtClean="0">
                <a:solidFill>
                  <a:schemeClr val="accent1"/>
                </a:solidFill>
              </a:rPr>
              <a:t> </a:t>
            </a:r>
            <a:endParaRPr lang="en-US" sz="2800" b="1" u="sng" dirty="0">
              <a:solidFill>
                <a:schemeClr val="accent1"/>
              </a:solidFill>
            </a:endParaRPr>
          </a:p>
        </p:txBody>
      </p:sp>
      <p:pic>
        <p:nvPicPr>
          <p:cNvPr id="3074" name="Picture 2" descr="E:\Ms.Rida\New Folder With Items\IMG_5110.JPG"/>
          <p:cNvPicPr>
            <a:picLocks noGrp="1" noChangeAspect="1" noChangeArrowheads="1"/>
          </p:cNvPicPr>
          <p:nvPr>
            <p:ph idx="1"/>
          </p:nvPr>
        </p:nvPicPr>
        <p:blipFill>
          <a:blip r:embed="rId2" cstate="print"/>
          <a:srcRect/>
          <a:stretch>
            <a:fillRect/>
          </a:stretch>
        </p:blipFill>
        <p:spPr bwMode="auto">
          <a:xfrm>
            <a:off x="285720" y="1165190"/>
            <a:ext cx="8539215" cy="569281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670" y="-357214"/>
            <a:ext cx="8229600" cy="1399032"/>
          </a:xfrm>
        </p:spPr>
        <p:txBody>
          <a:bodyPr/>
          <a:lstStyle/>
          <a:p>
            <a:r>
              <a:rPr lang="en-US" sz="4400" b="1" dirty="0" smtClean="0">
                <a:latin typeface="Arial Black" pitchFamily="34" charset="0"/>
              </a:rPr>
              <a:t>  </a:t>
            </a:r>
            <a:r>
              <a:rPr lang="en-US" sz="3600" b="1" u="sng" dirty="0" smtClean="0">
                <a:latin typeface="Arial Black" pitchFamily="34" charset="0"/>
              </a:rPr>
              <a:t>NCA Hostel</a:t>
            </a:r>
            <a:endParaRPr lang="en-US" sz="3600" dirty="0"/>
          </a:p>
        </p:txBody>
      </p:sp>
      <p:pic>
        <p:nvPicPr>
          <p:cNvPr id="1026" name="Picture 2" descr="G:\IMG_1088.jpg"/>
          <p:cNvPicPr>
            <a:picLocks noGrp="1" noChangeAspect="1" noChangeArrowheads="1"/>
          </p:cNvPicPr>
          <p:nvPr>
            <p:ph idx="1"/>
          </p:nvPr>
        </p:nvPicPr>
        <p:blipFill>
          <a:blip r:embed="rId2" cstate="print"/>
          <a:srcRect/>
          <a:stretch>
            <a:fillRect/>
          </a:stretch>
        </p:blipFill>
        <p:spPr bwMode="auto">
          <a:xfrm>
            <a:off x="285719" y="857232"/>
            <a:ext cx="8572561" cy="57150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357982"/>
          </a:xfrm>
        </p:spPr>
        <p:txBody>
          <a:bodyPr>
            <a:normAutofit fontScale="92500" lnSpcReduction="10000"/>
          </a:bodyPr>
          <a:lstStyle/>
          <a:p>
            <a:pPr>
              <a:buNone/>
            </a:pPr>
            <a:endParaRPr lang="en-US" sz="3400" b="1" dirty="0" smtClean="0">
              <a:latin typeface="Arial Black" pitchFamily="34" charset="0"/>
            </a:endParaRPr>
          </a:p>
          <a:p>
            <a:pPr>
              <a:buNone/>
            </a:pPr>
            <a:r>
              <a:rPr lang="en-US" sz="2600" dirty="0" smtClean="0">
                <a:latin typeface="Arial Black" pitchFamily="34" charset="0"/>
              </a:rPr>
              <a:t>   </a:t>
            </a:r>
            <a:r>
              <a:rPr lang="en-US" sz="2600" b="1" u="sng" dirty="0" smtClean="0">
                <a:latin typeface="Arial Black" pitchFamily="34" charset="0"/>
              </a:rPr>
              <a:t>Re-opening of NCA Hostel (Boys &amp; Girls) Accommodation for Thesis Students</a:t>
            </a:r>
            <a:r>
              <a:rPr lang="en-US" sz="2600" dirty="0" smtClean="0">
                <a:latin typeface="Arial Black" pitchFamily="34" charset="0"/>
              </a:rPr>
              <a:t>.</a:t>
            </a:r>
          </a:p>
          <a:p>
            <a:pPr>
              <a:buNone/>
            </a:pPr>
            <a:r>
              <a:rPr lang="en-US" sz="1700" dirty="0" smtClean="0">
                <a:latin typeface="Arial Black" pitchFamily="34" charset="0"/>
              </a:rPr>
              <a:t> </a:t>
            </a:r>
          </a:p>
          <a:p>
            <a:pPr>
              <a:buNone/>
            </a:pPr>
            <a:r>
              <a:rPr lang="en-US" sz="1700" b="1" dirty="0" smtClean="0">
                <a:latin typeface="Arial Black" pitchFamily="34" charset="0"/>
              </a:rPr>
              <a:t>1.</a:t>
            </a:r>
            <a:r>
              <a:rPr lang="en-US" sz="1700" dirty="0" smtClean="0">
                <a:latin typeface="Arial Black" pitchFamily="34" charset="0"/>
              </a:rPr>
              <a:t>  Accommodation for thesis students has been re-allocated on single occupancy basis during covid-19 period.</a:t>
            </a:r>
          </a:p>
          <a:p>
            <a:pPr>
              <a:buNone/>
            </a:pPr>
            <a:r>
              <a:rPr lang="en-US" sz="1700" b="1" dirty="0" smtClean="0">
                <a:latin typeface="Arial Black" pitchFamily="34" charset="0"/>
              </a:rPr>
              <a:t>2.</a:t>
            </a:r>
            <a:r>
              <a:rPr lang="en-US" sz="1700" dirty="0" smtClean="0">
                <a:latin typeface="Arial Black" pitchFamily="34" charset="0"/>
              </a:rPr>
              <a:t>  No room has been opened without a prior adaptation of safety measures.</a:t>
            </a:r>
          </a:p>
          <a:p>
            <a:pPr>
              <a:buNone/>
            </a:pPr>
            <a:r>
              <a:rPr lang="en-US" sz="1700" b="1" dirty="0" smtClean="0">
                <a:latin typeface="Arial Black" pitchFamily="34" charset="0"/>
              </a:rPr>
              <a:t>3.</a:t>
            </a:r>
            <a:r>
              <a:rPr lang="en-US" sz="1700" dirty="0" smtClean="0">
                <a:latin typeface="Arial Black" pitchFamily="34" charset="0"/>
              </a:rPr>
              <a:t>  Luggage and belongings of students has been also disinfected.</a:t>
            </a:r>
          </a:p>
          <a:p>
            <a:pPr>
              <a:buNone/>
            </a:pPr>
            <a:r>
              <a:rPr lang="en-US" sz="1700" b="1" dirty="0" smtClean="0">
                <a:latin typeface="Arial Black" pitchFamily="34" charset="0"/>
              </a:rPr>
              <a:t>4.</a:t>
            </a:r>
            <a:r>
              <a:rPr lang="en-US" sz="1700" dirty="0" smtClean="0">
                <a:latin typeface="Arial Black" pitchFamily="34" charset="0"/>
              </a:rPr>
              <a:t>  Temperature of the students has been checked at the entrance</a:t>
            </a:r>
            <a:r>
              <a:rPr lang="en-US" sz="1700" b="1" dirty="0" smtClean="0">
                <a:latin typeface="Arial Black" pitchFamily="34" charset="0"/>
              </a:rPr>
              <a:t>.</a:t>
            </a:r>
            <a:endParaRPr lang="en-US" sz="1700" dirty="0" smtClean="0">
              <a:latin typeface="Arial Black" pitchFamily="34" charset="0"/>
            </a:endParaRPr>
          </a:p>
          <a:p>
            <a:pPr>
              <a:buNone/>
            </a:pPr>
            <a:r>
              <a:rPr lang="en-US" sz="1700" b="1" dirty="0" smtClean="0">
                <a:latin typeface="Arial Black" pitchFamily="34" charset="0"/>
              </a:rPr>
              <a:t>5.</a:t>
            </a:r>
            <a:r>
              <a:rPr lang="en-US" sz="1700" dirty="0" smtClean="0">
                <a:latin typeface="Arial Black" pitchFamily="34" charset="0"/>
              </a:rPr>
              <a:t>  The students has  not  been  allowed to invite guests, friends or visitors to stay at the hostel.</a:t>
            </a:r>
          </a:p>
          <a:p>
            <a:pPr>
              <a:buNone/>
            </a:pPr>
            <a:r>
              <a:rPr lang="en-US" sz="1700" b="1" dirty="0" smtClean="0">
                <a:latin typeface="Arial Black" pitchFamily="34" charset="0"/>
              </a:rPr>
              <a:t>6.</a:t>
            </a:r>
            <a:r>
              <a:rPr lang="en-US" sz="1700" dirty="0" smtClean="0">
                <a:latin typeface="Arial Black" pitchFamily="34" charset="0"/>
              </a:rPr>
              <a:t>   The hostel kitchen has been started a delivery service to the rooms in order to avoid gatherings in dining area and TV room.</a:t>
            </a:r>
          </a:p>
          <a:p>
            <a:pPr>
              <a:buNone/>
            </a:pPr>
            <a:r>
              <a:rPr lang="en-US" sz="1700" b="1" dirty="0" smtClean="0">
                <a:latin typeface="Arial Black" pitchFamily="34" charset="0"/>
              </a:rPr>
              <a:t>7.</a:t>
            </a:r>
            <a:r>
              <a:rPr lang="en-US" sz="1700" dirty="0" smtClean="0">
                <a:latin typeface="Arial Black" pitchFamily="34" charset="0"/>
              </a:rPr>
              <a:t>   Wearing of the mask is mandatory while leaving room and while in open space.</a:t>
            </a:r>
          </a:p>
          <a:p>
            <a:pPr>
              <a:buNone/>
            </a:pPr>
            <a:r>
              <a:rPr lang="en-US" sz="1700" b="1" dirty="0" smtClean="0">
                <a:latin typeface="Arial Black" pitchFamily="34" charset="0"/>
              </a:rPr>
              <a:t>8.</a:t>
            </a:r>
            <a:r>
              <a:rPr lang="en-US" sz="1700" dirty="0" smtClean="0">
                <a:latin typeface="Arial Black" pitchFamily="34" charset="0"/>
              </a:rPr>
              <a:t>   Walking and seating in groups in open spaces has been restricted.</a:t>
            </a:r>
          </a:p>
          <a:p>
            <a:pPr>
              <a:buNone/>
            </a:pPr>
            <a:r>
              <a:rPr lang="en-US" sz="1700" b="1" dirty="0" smtClean="0">
                <a:latin typeface="Arial Black" pitchFamily="34" charset="0"/>
              </a:rPr>
              <a:t>9.</a:t>
            </a:r>
            <a:r>
              <a:rPr lang="en-US" sz="1700" dirty="0" smtClean="0">
                <a:latin typeface="Arial Black" pitchFamily="34" charset="0"/>
              </a:rPr>
              <a:t>   Disinfecting the premises on a daily basis has been ensured.</a:t>
            </a:r>
          </a:p>
          <a:p>
            <a:pPr>
              <a:buNone/>
            </a:pPr>
            <a:r>
              <a:rPr lang="en-US" sz="1700" b="1" dirty="0" smtClean="0">
                <a:latin typeface="Arial Black" pitchFamily="34" charset="0"/>
              </a:rPr>
              <a:t>10.</a:t>
            </a:r>
            <a:r>
              <a:rPr lang="en-US" sz="1700" dirty="0" smtClean="0">
                <a:latin typeface="Arial Black" pitchFamily="34" charset="0"/>
              </a:rPr>
              <a:t>  Soaps and hand sanitizers has been made available at all places likely to cause any physical interaction.</a:t>
            </a:r>
          </a:p>
          <a:p>
            <a:pPr>
              <a:buNone/>
            </a:pPr>
            <a:r>
              <a:rPr lang="en-US" sz="1700" b="1" dirty="0" smtClean="0">
                <a:latin typeface="Arial Black" pitchFamily="34" charset="0"/>
              </a:rPr>
              <a:t>11.</a:t>
            </a:r>
            <a:r>
              <a:rPr lang="en-US" sz="1700" dirty="0" smtClean="0">
                <a:latin typeface="Arial Black" pitchFamily="34" charset="0"/>
              </a:rPr>
              <a:t>  Awareness posters has been displayed at all important points.</a:t>
            </a:r>
          </a:p>
          <a:p>
            <a:pPr>
              <a:buNone/>
            </a:pPr>
            <a:r>
              <a:rPr lang="en-US" sz="1700" b="1" dirty="0" smtClean="0">
                <a:latin typeface="Arial Black" pitchFamily="34" charset="0"/>
              </a:rPr>
              <a:t>12.</a:t>
            </a:r>
            <a:r>
              <a:rPr lang="en-US" sz="1700" dirty="0" smtClean="0">
                <a:latin typeface="Arial Black" pitchFamily="34" charset="0"/>
              </a:rPr>
              <a:t>  Strict action has been taken against any violation of the SOPs.</a:t>
            </a:r>
          </a:p>
          <a:p>
            <a:pPr>
              <a:buNone/>
            </a:pPr>
            <a:endParaRPr lang="en-US" sz="1100" dirty="0" smtClean="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85720" y="214290"/>
            <a:ext cx="857256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85720" y="214290"/>
            <a:ext cx="8582606" cy="64369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357982"/>
          </a:xfrm>
        </p:spPr>
        <p:txBody>
          <a:bodyPr>
            <a:normAutofit/>
          </a:bodyPr>
          <a:lstStyle/>
          <a:p>
            <a:pPr>
              <a:buNone/>
            </a:pPr>
            <a:r>
              <a:rPr lang="en-US" sz="3200" dirty="0" smtClean="0">
                <a:latin typeface="Arial Black" pitchFamily="34" charset="0"/>
              </a:rPr>
              <a:t> </a:t>
            </a:r>
            <a:r>
              <a:rPr lang="en-US" sz="2800" b="1" u="sng" dirty="0" smtClean="0">
                <a:latin typeface="Arial Black" pitchFamily="34" charset="0"/>
              </a:rPr>
              <a:t>Transport Routine during COVID-19</a:t>
            </a:r>
          </a:p>
          <a:p>
            <a:pPr>
              <a:buNone/>
            </a:pPr>
            <a:endParaRPr lang="en-US" sz="2000" dirty="0" smtClean="0">
              <a:latin typeface="Arial Black" pitchFamily="34" charset="0"/>
            </a:endParaRPr>
          </a:p>
          <a:p>
            <a:pPr>
              <a:buNone/>
            </a:pPr>
            <a:r>
              <a:rPr lang="en-US" sz="2000" b="1" dirty="0" smtClean="0">
                <a:latin typeface="Arial Black" pitchFamily="34" charset="0"/>
              </a:rPr>
              <a:t>1.</a:t>
            </a:r>
            <a:r>
              <a:rPr lang="en-US" sz="2000" dirty="0" smtClean="0">
                <a:latin typeface="Arial Black" pitchFamily="34" charset="0"/>
              </a:rPr>
              <a:t> Transport routine preventing measures are advised during pick and drop facility provision for thesis year students from </a:t>
            </a:r>
            <a:r>
              <a:rPr lang="en-US" sz="2000" b="1" dirty="0" smtClean="0">
                <a:latin typeface="Arial Black" pitchFamily="34" charset="0"/>
              </a:rPr>
              <a:t>21</a:t>
            </a:r>
            <a:r>
              <a:rPr lang="en-US" sz="2000" b="1" baseline="30000" dirty="0" smtClean="0">
                <a:latin typeface="Arial Black" pitchFamily="34" charset="0"/>
              </a:rPr>
              <a:t>st</a:t>
            </a:r>
            <a:r>
              <a:rPr lang="en-US" sz="2000" b="1" dirty="0" smtClean="0">
                <a:latin typeface="Arial Black" pitchFamily="34" charset="0"/>
              </a:rPr>
              <a:t> September 2020</a:t>
            </a:r>
            <a:r>
              <a:rPr lang="en-US" sz="2000" dirty="0" smtClean="0">
                <a:latin typeface="Arial Black" pitchFamily="34" charset="0"/>
              </a:rPr>
              <a:t>.</a:t>
            </a:r>
          </a:p>
          <a:p>
            <a:pPr>
              <a:buNone/>
            </a:pPr>
            <a:endParaRPr lang="en-US" sz="2000" dirty="0" smtClean="0">
              <a:latin typeface="Arial Black" pitchFamily="34" charset="0"/>
            </a:endParaRPr>
          </a:p>
          <a:p>
            <a:pPr>
              <a:buNone/>
            </a:pPr>
            <a:r>
              <a:rPr lang="en-US" sz="2000" b="1" dirty="0" smtClean="0">
                <a:latin typeface="Arial Black" pitchFamily="34" charset="0"/>
              </a:rPr>
              <a:t>2. </a:t>
            </a:r>
            <a:r>
              <a:rPr lang="en-US" sz="2000" dirty="0" smtClean="0">
                <a:latin typeface="Arial Black" pitchFamily="34" charset="0"/>
              </a:rPr>
              <a:t> Seats of vehicles </a:t>
            </a:r>
            <a:r>
              <a:rPr lang="en-US" sz="2000" dirty="0" smtClean="0">
                <a:latin typeface="Arial Black" pitchFamily="34" charset="0"/>
              </a:rPr>
              <a:t>are </a:t>
            </a:r>
            <a:r>
              <a:rPr lang="en-US" sz="2000" dirty="0" smtClean="0">
                <a:latin typeface="Arial Black" pitchFamily="34" charset="0"/>
              </a:rPr>
              <a:t>disinfected before and after the routes.</a:t>
            </a:r>
          </a:p>
          <a:p>
            <a:pPr>
              <a:buNone/>
            </a:pPr>
            <a:endParaRPr lang="en-US" sz="2000" dirty="0" smtClean="0">
              <a:latin typeface="Arial Black" pitchFamily="34" charset="0"/>
            </a:endParaRPr>
          </a:p>
          <a:p>
            <a:pPr>
              <a:buNone/>
            </a:pPr>
            <a:r>
              <a:rPr lang="en-US" sz="2000" b="1" dirty="0" smtClean="0">
                <a:latin typeface="Arial Black" pitchFamily="34" charset="0"/>
              </a:rPr>
              <a:t>3.</a:t>
            </a:r>
            <a:r>
              <a:rPr lang="en-US" sz="2000" dirty="0" smtClean="0">
                <a:latin typeface="Arial Black" pitchFamily="34" charset="0"/>
              </a:rPr>
              <a:t>  Only 28 students </a:t>
            </a:r>
            <a:r>
              <a:rPr lang="en-US" sz="2000" dirty="0" smtClean="0">
                <a:latin typeface="Arial Black" pitchFamily="34" charset="0"/>
              </a:rPr>
              <a:t>are </a:t>
            </a:r>
            <a:r>
              <a:rPr lang="en-US" sz="2000" dirty="0" smtClean="0">
                <a:latin typeface="Arial Black" pitchFamily="34" charset="0"/>
              </a:rPr>
              <a:t>allowed to travel in the bus with a passenger capacity of 60 seats</a:t>
            </a:r>
          </a:p>
          <a:p>
            <a:pPr>
              <a:buNone/>
            </a:pPr>
            <a:endParaRPr lang="en-US" sz="2000" dirty="0" smtClean="0">
              <a:latin typeface="Arial Black" pitchFamily="34" charset="0"/>
            </a:endParaRPr>
          </a:p>
          <a:p>
            <a:pPr>
              <a:buNone/>
            </a:pPr>
            <a:r>
              <a:rPr lang="en-US" sz="2000" b="1" dirty="0" smtClean="0">
                <a:latin typeface="Arial Black" pitchFamily="34" charset="0"/>
              </a:rPr>
              <a:t>4.</a:t>
            </a:r>
            <a:r>
              <a:rPr lang="en-US" sz="2000" dirty="0" smtClean="0">
                <a:latin typeface="Arial Black" pitchFamily="34" charset="0"/>
              </a:rPr>
              <a:t>  No one </a:t>
            </a:r>
            <a:r>
              <a:rPr lang="en-US" sz="2000" dirty="0" smtClean="0">
                <a:latin typeface="Arial Black" pitchFamily="34" charset="0"/>
              </a:rPr>
              <a:t>is </a:t>
            </a:r>
            <a:r>
              <a:rPr lang="en-US" sz="2000" dirty="0" smtClean="0">
                <a:latin typeface="Arial Black" pitchFamily="34" charset="0"/>
              </a:rPr>
              <a:t>allowed to travel without face mask.</a:t>
            </a:r>
          </a:p>
          <a:p>
            <a:pPr>
              <a:buNone/>
            </a:pPr>
            <a:endParaRPr lang="en-US" sz="1050" dirty="0" smtClean="0">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357166"/>
            <a:ext cx="7324724" cy="2357430"/>
          </a:xfrm>
        </p:spPr>
        <p:txBody>
          <a:bodyPr>
            <a:noAutofit/>
          </a:bodyPr>
          <a:lstStyle/>
          <a:p>
            <a:r>
              <a:rPr lang="en-US" sz="3200" b="1" u="sng" dirty="0" smtClean="0">
                <a:latin typeface="Arial Black" pitchFamily="34" charset="0"/>
                <a:cs typeface="Times New Roman" pitchFamily="18" charset="0"/>
              </a:rPr>
              <a:t/>
            </a:r>
            <a:br>
              <a:rPr lang="en-US" sz="3200" b="1" u="sng" dirty="0" smtClean="0">
                <a:latin typeface="Arial Black" pitchFamily="34" charset="0"/>
                <a:cs typeface="Times New Roman" pitchFamily="18" charset="0"/>
              </a:rPr>
            </a:br>
            <a:r>
              <a:rPr lang="en-US" sz="3200" b="1" u="sng" dirty="0" smtClean="0">
                <a:latin typeface="Arial Black" pitchFamily="34" charset="0"/>
                <a:cs typeface="Times New Roman" pitchFamily="18" charset="0"/>
              </a:rPr>
              <a:t> PCR Tests Conducted by Primary &amp; Secondary HealthCare Department by Punjab </a:t>
            </a:r>
            <a:br>
              <a:rPr lang="en-US" sz="3200" b="1" u="sng" dirty="0" smtClean="0">
                <a:latin typeface="Arial Black" pitchFamily="34" charset="0"/>
                <a:cs typeface="Times New Roman" pitchFamily="18" charset="0"/>
              </a:rPr>
            </a:br>
            <a:endParaRPr lang="en-US" sz="3200" b="1" u="sng" dirty="0">
              <a:latin typeface="Arial Black" pitchFamily="34" charset="0"/>
              <a:cs typeface="Times New Roman" pitchFamily="18" charset="0"/>
            </a:endParaRPr>
          </a:p>
        </p:txBody>
      </p:sp>
      <p:sp>
        <p:nvSpPr>
          <p:cNvPr id="3" name="Content Placeholder 2"/>
          <p:cNvSpPr>
            <a:spLocks noGrp="1"/>
          </p:cNvSpPr>
          <p:nvPr>
            <p:ph idx="1"/>
          </p:nvPr>
        </p:nvSpPr>
        <p:spPr>
          <a:xfrm>
            <a:off x="914400" y="2000240"/>
            <a:ext cx="7772400" cy="4355320"/>
          </a:xfrm>
        </p:spPr>
        <p:txBody>
          <a:bodyPr>
            <a:normAutofit/>
          </a:bodyPr>
          <a:lstStyle/>
          <a:p>
            <a:endParaRPr lang="en-US" sz="2400" dirty="0" smtClean="0">
              <a:latin typeface="Arial Black" pitchFamily="34" charset="0"/>
            </a:endParaRPr>
          </a:p>
          <a:p>
            <a:r>
              <a:rPr lang="en-US" sz="2400" dirty="0" smtClean="0">
                <a:latin typeface="Arial Black" pitchFamily="34" charset="0"/>
              </a:rPr>
              <a:t>Random tests were Conducted on 23</a:t>
            </a:r>
            <a:r>
              <a:rPr lang="en-US" sz="2400" baseline="30000" dirty="0" smtClean="0">
                <a:latin typeface="Arial Black" pitchFamily="34" charset="0"/>
              </a:rPr>
              <a:t>rd</a:t>
            </a:r>
            <a:r>
              <a:rPr lang="en-US" sz="2400" dirty="0" smtClean="0">
                <a:latin typeface="Arial Black" pitchFamily="34" charset="0"/>
              </a:rPr>
              <a:t> and 24</a:t>
            </a:r>
            <a:r>
              <a:rPr lang="en-US" sz="2400" baseline="30000" dirty="0" smtClean="0">
                <a:latin typeface="Arial Black" pitchFamily="34" charset="0"/>
              </a:rPr>
              <a:t>th</a:t>
            </a:r>
            <a:r>
              <a:rPr lang="en-US" sz="2400" dirty="0" smtClean="0">
                <a:latin typeface="Arial Black" pitchFamily="34" charset="0"/>
              </a:rPr>
              <a:t>,October 2020</a:t>
            </a:r>
          </a:p>
          <a:p>
            <a:r>
              <a:rPr lang="en-US" sz="2400" dirty="0" smtClean="0">
                <a:latin typeface="Arial Black" pitchFamily="34" charset="0"/>
              </a:rPr>
              <a:t>53 samples were taken at National College of Arts and all resulted negative. </a:t>
            </a:r>
          </a:p>
          <a:p>
            <a:r>
              <a:rPr lang="en-US" sz="2400" dirty="0" smtClean="0">
                <a:latin typeface="Arial Black" pitchFamily="34" charset="0"/>
              </a:rPr>
              <a:t>One teacher of Foundation Year was found Covid-19 positive but since she was on leave at very early stages of the symptoms, the virus did not spread but the faculty members and associated staff were sent in quarantine for two weeks.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142984"/>
            <a:ext cx="8229600" cy="4357718"/>
          </a:xfrm>
        </p:spPr>
        <p:txBody>
          <a:bodyPr>
            <a:normAutofit/>
          </a:bodyPr>
          <a:lstStyle/>
          <a:p>
            <a:pPr algn="ctr"/>
            <a:r>
              <a:rPr lang="en-US" dirty="0" smtClean="0"/>
              <a:t>Thank you</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142984"/>
            <a:ext cx="7772400" cy="4572000"/>
          </a:xfrm>
        </p:spPr>
        <p:txBody>
          <a:bodyPr>
            <a:normAutofit fontScale="25000" lnSpcReduction="20000"/>
          </a:bodyPr>
          <a:lstStyle/>
          <a:p>
            <a:pPr>
              <a:buNone/>
            </a:pPr>
            <a:r>
              <a:rPr lang="en-US" sz="11200" b="1" u="sng" dirty="0" smtClean="0">
                <a:latin typeface="Arial Black" pitchFamily="34" charset="0"/>
              </a:rPr>
              <a:t>Academic Plan</a:t>
            </a:r>
            <a:endParaRPr lang="en-US" sz="11200" dirty="0" smtClean="0">
              <a:latin typeface="Arial Black" pitchFamily="34" charset="0"/>
            </a:endParaRPr>
          </a:p>
          <a:p>
            <a:pPr>
              <a:buNone/>
            </a:pPr>
            <a:endParaRPr lang="en-US" sz="6400" dirty="0" smtClean="0">
              <a:latin typeface="Arial Black" pitchFamily="34" charset="0"/>
            </a:endParaRPr>
          </a:p>
          <a:p>
            <a:pPr>
              <a:buNone/>
            </a:pPr>
            <a:r>
              <a:rPr lang="en-US" sz="6400" b="1" dirty="0" smtClean="0">
                <a:latin typeface="Arial Black" pitchFamily="34" charset="0"/>
              </a:rPr>
              <a:t>       </a:t>
            </a:r>
            <a:r>
              <a:rPr lang="en-US" sz="6400" dirty="0" smtClean="0">
                <a:latin typeface="Arial Black" pitchFamily="34" charset="0"/>
              </a:rPr>
              <a:t> All faculty members (Permanent &amp; Contractual), NCA, Lahore &amp; Rawalpindi Campus are notified to remain on duty from </a:t>
            </a:r>
            <a:r>
              <a:rPr lang="en-US" sz="6400" b="1" dirty="0" smtClean="0">
                <a:latin typeface="Arial Black" pitchFamily="34" charset="0"/>
              </a:rPr>
              <a:t>15</a:t>
            </a:r>
            <a:r>
              <a:rPr lang="en-US" sz="6400" b="1" baseline="30000" dirty="0" smtClean="0">
                <a:latin typeface="Arial Black" pitchFamily="34" charset="0"/>
              </a:rPr>
              <a:t>th</a:t>
            </a:r>
            <a:r>
              <a:rPr lang="en-US" sz="6400" b="1" dirty="0" smtClean="0">
                <a:latin typeface="Arial Black" pitchFamily="34" charset="0"/>
              </a:rPr>
              <a:t> September 2020</a:t>
            </a:r>
            <a:r>
              <a:rPr lang="en-US" sz="6400" dirty="0" smtClean="0">
                <a:latin typeface="Arial Black" pitchFamily="34" charset="0"/>
              </a:rPr>
              <a:t>.</a:t>
            </a:r>
          </a:p>
          <a:p>
            <a:pPr>
              <a:buNone/>
            </a:pPr>
            <a:r>
              <a:rPr lang="en-US" sz="6400" b="1" dirty="0" smtClean="0">
                <a:latin typeface="Arial Black" pitchFamily="34" charset="0"/>
              </a:rPr>
              <a:t>      </a:t>
            </a:r>
            <a:r>
              <a:rPr lang="en-US" sz="6400" dirty="0" smtClean="0">
                <a:latin typeface="Arial Black" pitchFamily="34" charset="0"/>
              </a:rPr>
              <a:t>  Regular (face to face) classes for thesis year students of Graduate and Undergraduate commenced from 21</a:t>
            </a:r>
            <a:r>
              <a:rPr lang="en-US" sz="6400" baseline="30000" dirty="0" smtClean="0">
                <a:latin typeface="Arial Black" pitchFamily="34" charset="0"/>
              </a:rPr>
              <a:t>st</a:t>
            </a:r>
            <a:r>
              <a:rPr lang="en-US" sz="6400" dirty="0" smtClean="0">
                <a:latin typeface="Arial Black" pitchFamily="34" charset="0"/>
              </a:rPr>
              <a:t> September and classes for rest of the years commenced online simultaneously from </a:t>
            </a:r>
            <a:r>
              <a:rPr lang="en-US" sz="6400" b="1" dirty="0" smtClean="0">
                <a:latin typeface="Arial Black" pitchFamily="34" charset="0"/>
              </a:rPr>
              <a:t>21</a:t>
            </a:r>
            <a:r>
              <a:rPr lang="en-US" sz="6400" b="1" baseline="30000" dirty="0" smtClean="0">
                <a:latin typeface="Arial Black" pitchFamily="34" charset="0"/>
              </a:rPr>
              <a:t>st</a:t>
            </a:r>
            <a:r>
              <a:rPr lang="en-US" sz="6400" b="1" dirty="0" smtClean="0">
                <a:latin typeface="Arial Black" pitchFamily="34" charset="0"/>
              </a:rPr>
              <a:t> September 2020.</a:t>
            </a:r>
            <a:r>
              <a:rPr lang="en-US" sz="6400" dirty="0" smtClean="0">
                <a:latin typeface="Arial Black" pitchFamily="34" charset="0"/>
              </a:rPr>
              <a:t> The duration of the online classes has been kept the same as during regular classes.</a:t>
            </a:r>
          </a:p>
          <a:p>
            <a:pPr>
              <a:buNone/>
            </a:pPr>
            <a:r>
              <a:rPr lang="en-US" sz="6400" dirty="0" smtClean="0">
                <a:latin typeface="Arial Black" pitchFamily="34" charset="0"/>
              </a:rPr>
              <a:t>        Since the NCA draws its student body from all over Pakistan and given this fact there is large number of resident students who will have to be accommodated in the hostels and in consideration of the SOPs for Covid-19, only a limited number of students could be accommodated in hostels and studios. Therefore, only Thesis years are called in to attend regular classes.</a:t>
            </a:r>
          </a:p>
          <a:p>
            <a:pPr>
              <a:buNone/>
            </a:pPr>
            <a:r>
              <a:rPr lang="en-US" sz="6400" dirty="0" smtClean="0">
                <a:latin typeface="Arial Black" pitchFamily="34" charset="0"/>
              </a:rPr>
              <a:t>        Formats for Teaching plans, student attendance, and assessment have been shared with the faculty members for online classes.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338"/>
            <a:ext cx="8686800" cy="928670"/>
          </a:xfrm>
        </p:spPr>
        <p:txBody>
          <a:bodyPr>
            <a:normAutofit/>
          </a:bodyPr>
          <a:lstStyle/>
          <a:p>
            <a:r>
              <a:rPr lang="en-US" sz="3200" u="sng" dirty="0" smtClean="0">
                <a:latin typeface="Times New Roman" pitchFamily="18" charset="0"/>
                <a:cs typeface="Times New Roman" pitchFamily="18" charset="0"/>
              </a:rPr>
              <a:t>Studio Space Distance for Thesis Students </a:t>
            </a:r>
            <a:endParaRPr lang="en-US" sz="3200" u="sng"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723856" y="589339"/>
            <a:ext cx="8062986" cy="6047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42900"/>
            <a:ext cx="7772400" cy="914400"/>
          </a:xfrm>
        </p:spPr>
        <p:txBody>
          <a:bodyPr>
            <a:normAutofit/>
          </a:bodyPr>
          <a:lstStyle/>
          <a:p>
            <a:r>
              <a:rPr lang="en-US" sz="3600" u="sng" dirty="0" smtClean="0">
                <a:latin typeface="Times New Roman" pitchFamily="18" charset="0"/>
                <a:cs typeface="Times New Roman" pitchFamily="18" charset="0"/>
              </a:rPr>
              <a:t> Teachers conducting online classes</a:t>
            </a:r>
            <a:endParaRPr lang="en-US" sz="3600" u="sng"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547659" y="630612"/>
            <a:ext cx="8239183" cy="6179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357982"/>
          </a:xfrm>
        </p:spPr>
        <p:txBody>
          <a:bodyPr>
            <a:normAutofit fontScale="92500" lnSpcReduction="20000"/>
          </a:bodyPr>
          <a:lstStyle/>
          <a:p>
            <a:pPr>
              <a:buNone/>
            </a:pPr>
            <a:r>
              <a:rPr lang="en-US" sz="3400" b="1" dirty="0" smtClean="0">
                <a:latin typeface="Arial Black" pitchFamily="34" charset="0"/>
              </a:rPr>
              <a:t>   </a:t>
            </a:r>
            <a:r>
              <a:rPr lang="en-US" sz="3400" b="1" u="sng" dirty="0" smtClean="0">
                <a:latin typeface="Arial Black" pitchFamily="34" charset="0"/>
              </a:rPr>
              <a:t>General SOPs on campus and Cafeteria in Consideration of COVID-19</a:t>
            </a:r>
            <a:endParaRPr lang="en-US" sz="3400" dirty="0" smtClean="0">
              <a:latin typeface="Arial Black" pitchFamily="34" charset="0"/>
            </a:endParaRPr>
          </a:p>
          <a:p>
            <a:r>
              <a:rPr lang="en-US" sz="2200" dirty="0" smtClean="0">
                <a:latin typeface="Arial Black" pitchFamily="34" charset="0"/>
              </a:rPr>
              <a:t> In connection with COVID-19 a series of workshops have been held by our Chief Medical Officer, to aware the employees and for proper implementation of SOPs.</a:t>
            </a:r>
          </a:p>
          <a:p>
            <a:r>
              <a:rPr lang="en-US" sz="2200" b="1" dirty="0" smtClean="0">
                <a:latin typeface="Arial Black" pitchFamily="34" charset="0"/>
              </a:rPr>
              <a:t>2.</a:t>
            </a:r>
            <a:r>
              <a:rPr lang="en-US" sz="2200" dirty="0" smtClean="0">
                <a:latin typeface="Arial Black" pitchFamily="34" charset="0"/>
              </a:rPr>
              <a:t>      Face recognition system has been installed on the entrance/exit and number of entry/exit points have been increased to ensure social distancing.</a:t>
            </a:r>
          </a:p>
          <a:p>
            <a:r>
              <a:rPr lang="en-US" sz="2200" b="1" dirty="0" smtClean="0">
                <a:latin typeface="Arial Black" pitchFamily="34" charset="0"/>
              </a:rPr>
              <a:t>3.</a:t>
            </a:r>
            <a:r>
              <a:rPr lang="en-US" sz="2200" dirty="0" smtClean="0">
                <a:latin typeface="Arial Black" pitchFamily="34" charset="0"/>
              </a:rPr>
              <a:t>      Awareness posters have been displayed on Notice Boards, entrances, offices and studios , washrooms, cafeteria, and library.</a:t>
            </a:r>
          </a:p>
          <a:p>
            <a:r>
              <a:rPr lang="en-US" sz="2200" b="1" dirty="0" smtClean="0">
                <a:latin typeface="Arial Black" pitchFamily="34" charset="0"/>
              </a:rPr>
              <a:t>4.</a:t>
            </a:r>
            <a:r>
              <a:rPr lang="en-US" sz="2200" dirty="0" smtClean="0">
                <a:latin typeface="Arial Black" pitchFamily="34" charset="0"/>
              </a:rPr>
              <a:t>      Non-contact temperature assessment devices (Thermometer guns) are provided at the gates to check the temperature of whoever enters the premises.</a:t>
            </a:r>
          </a:p>
          <a:p>
            <a:r>
              <a:rPr lang="en-US" sz="2200" b="1" dirty="0" smtClean="0">
                <a:latin typeface="Arial Black" pitchFamily="34" charset="0"/>
              </a:rPr>
              <a:t>5.</a:t>
            </a:r>
            <a:r>
              <a:rPr lang="en-US" sz="2200" dirty="0" smtClean="0">
                <a:latin typeface="Arial Black" pitchFamily="34" charset="0"/>
              </a:rPr>
              <a:t>      Entry is not allowed to persons not wearing masks.</a:t>
            </a:r>
          </a:p>
          <a:p>
            <a:r>
              <a:rPr lang="en-US" sz="2200" b="1" dirty="0" smtClean="0">
                <a:latin typeface="Arial Black" pitchFamily="34" charset="0"/>
              </a:rPr>
              <a:t>6.</a:t>
            </a:r>
            <a:r>
              <a:rPr lang="en-US" sz="2200" dirty="0" smtClean="0">
                <a:latin typeface="Arial Black" pitchFamily="34" charset="0"/>
              </a:rPr>
              <a:t>      Hand sanitizers placed on various spots of campus from main gate entrance to office, library, gallery, classroom, studio, cafeteria and exit.</a:t>
            </a:r>
          </a:p>
          <a:p>
            <a:r>
              <a:rPr lang="en-US" sz="2200" b="1" dirty="0" smtClean="0">
                <a:latin typeface="Arial Black" pitchFamily="34" charset="0"/>
              </a:rPr>
              <a:t>7.</a:t>
            </a:r>
            <a:r>
              <a:rPr lang="en-US" sz="2200" dirty="0" smtClean="0">
                <a:latin typeface="Arial Black" pitchFamily="34" charset="0"/>
              </a:rPr>
              <a:t>      Cafeteria Committee issued protocols to ensure SOPs</a:t>
            </a:r>
            <a:endParaRPr lang="en-US" sz="1200" dirty="0" smtClean="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28596" y="214290"/>
            <a:ext cx="8556152" cy="64171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fontScale="90000"/>
          </a:bodyPr>
          <a:lstStyle/>
          <a:p>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Face Recognition Biometric Device  					</a:t>
            </a:r>
            <a:endParaRPr lang="en-US" u="sng"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714348" y="750076"/>
            <a:ext cx="8001056"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357982"/>
          </a:xfrm>
        </p:spPr>
        <p:txBody>
          <a:bodyPr>
            <a:normAutofit/>
          </a:bodyPr>
          <a:lstStyle/>
          <a:p>
            <a:pPr>
              <a:buNone/>
            </a:pPr>
            <a:endParaRPr lang="en-US" sz="3400" b="1" dirty="0" smtClean="0">
              <a:latin typeface="Arial Black" pitchFamily="34" charset="0"/>
            </a:endParaRPr>
          </a:p>
          <a:p>
            <a:pPr>
              <a:buNone/>
            </a:pPr>
            <a:r>
              <a:rPr lang="en-US" sz="1800" b="1" dirty="0" smtClean="0">
                <a:latin typeface="Arial Black" pitchFamily="34" charset="0"/>
              </a:rPr>
              <a:t>8.</a:t>
            </a:r>
            <a:r>
              <a:rPr lang="en-US" sz="1800" dirty="0" smtClean="0">
                <a:latin typeface="Arial Black" pitchFamily="34" charset="0"/>
              </a:rPr>
              <a:t>  The cafeteria staff submitted negative test    reports before the café was opened.</a:t>
            </a:r>
          </a:p>
          <a:p>
            <a:pPr>
              <a:buNone/>
            </a:pPr>
            <a:r>
              <a:rPr lang="en-US" sz="1800" b="1" dirty="0" smtClean="0">
                <a:latin typeface="Arial Black" pitchFamily="34" charset="0"/>
              </a:rPr>
              <a:t>9.</a:t>
            </a:r>
            <a:r>
              <a:rPr lang="en-US" sz="1800" dirty="0" smtClean="0">
                <a:latin typeface="Arial Black" pitchFamily="34" charset="0"/>
              </a:rPr>
              <a:t>  Number of counters for food and payment have been increased to divide the gathering at one counter.</a:t>
            </a:r>
          </a:p>
          <a:p>
            <a:pPr>
              <a:buNone/>
            </a:pPr>
            <a:r>
              <a:rPr lang="en-US" sz="1800" b="1" dirty="0" smtClean="0">
                <a:latin typeface="Arial Black" pitchFamily="34" charset="0"/>
              </a:rPr>
              <a:t>10.</a:t>
            </a:r>
            <a:r>
              <a:rPr lang="en-US" sz="1800" dirty="0" smtClean="0">
                <a:latin typeface="Arial Black" pitchFamily="34" charset="0"/>
              </a:rPr>
              <a:t>  Students and offices have been given the option to order food via telephone extension number and a </a:t>
            </a:r>
            <a:r>
              <a:rPr lang="en-US" sz="1800" dirty="0" err="1" smtClean="0">
                <a:latin typeface="Arial Black" pitchFamily="34" charset="0"/>
              </a:rPr>
              <a:t>whatsapp</a:t>
            </a:r>
            <a:r>
              <a:rPr lang="en-US" sz="1800" dirty="0" smtClean="0">
                <a:latin typeface="Arial Black" pitchFamily="34" charset="0"/>
              </a:rPr>
              <a:t> group.</a:t>
            </a:r>
          </a:p>
          <a:p>
            <a:pPr>
              <a:buNone/>
            </a:pPr>
            <a:endParaRPr lang="en-US" sz="1800" b="1" dirty="0" smtClean="0">
              <a:latin typeface="Arial Black" pitchFamily="34" charset="0"/>
            </a:endParaRPr>
          </a:p>
          <a:p>
            <a:pPr>
              <a:buNone/>
            </a:pPr>
            <a:r>
              <a:rPr lang="en-US" sz="1800" b="1" dirty="0" smtClean="0">
                <a:latin typeface="Arial Black" pitchFamily="34" charset="0"/>
              </a:rPr>
              <a:t>11.</a:t>
            </a:r>
            <a:r>
              <a:rPr lang="en-US" sz="1800" dirty="0" smtClean="0">
                <a:latin typeface="Arial Black" pitchFamily="34" charset="0"/>
              </a:rPr>
              <a:t> Cafeteria staff is required to wear face mask and  gloves  and wash their hands at regular intervals.</a:t>
            </a:r>
          </a:p>
          <a:p>
            <a:pPr>
              <a:buNone/>
            </a:pPr>
            <a:r>
              <a:rPr lang="en-US" sz="1800" b="1" dirty="0" smtClean="0">
                <a:latin typeface="Arial Black" pitchFamily="34" charset="0"/>
              </a:rPr>
              <a:t>12.</a:t>
            </a:r>
            <a:r>
              <a:rPr lang="en-US" sz="1800" dirty="0" smtClean="0">
                <a:latin typeface="Arial Black" pitchFamily="34" charset="0"/>
              </a:rPr>
              <a:t>  Food is delivered in disposable packaging</a:t>
            </a:r>
          </a:p>
          <a:p>
            <a:pPr>
              <a:buNone/>
            </a:pPr>
            <a:r>
              <a:rPr lang="en-US" sz="1800" b="1" dirty="0" smtClean="0">
                <a:latin typeface="Arial Black" pitchFamily="34" charset="0"/>
              </a:rPr>
              <a:t>13.</a:t>
            </a:r>
            <a:r>
              <a:rPr lang="en-US" sz="1800" dirty="0" smtClean="0">
                <a:latin typeface="Arial Black" pitchFamily="34" charset="0"/>
              </a:rPr>
              <a:t>  Number of washbasins is being increased for better facilitation for students and staff.</a:t>
            </a:r>
          </a:p>
          <a:p>
            <a:pPr>
              <a:buNone/>
            </a:pPr>
            <a:r>
              <a:rPr lang="en-US" sz="1800" b="1" dirty="0" smtClean="0">
                <a:latin typeface="Arial Black" pitchFamily="34" charset="0"/>
              </a:rPr>
              <a:t>14.</a:t>
            </a:r>
            <a:r>
              <a:rPr lang="en-US" sz="1800" dirty="0" smtClean="0">
                <a:latin typeface="Arial Black" pitchFamily="34" charset="0"/>
              </a:rPr>
              <a:t>  The College premises and furniture is disinfected every day before it is opened. </a:t>
            </a:r>
          </a:p>
          <a:p>
            <a:pPr>
              <a:buNone/>
            </a:pPr>
            <a:endParaRPr lang="en-US" sz="1200" dirty="0" smtClean="0">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338"/>
            <a:ext cx="7772400" cy="914400"/>
          </a:xfrm>
        </p:spPr>
        <p:txBody>
          <a:bodyPr>
            <a:normAutofit fontScale="90000"/>
          </a:bodyPr>
          <a:lstStyle/>
          <a:p>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 Awareness Posters and Flex</a:t>
            </a:r>
            <a:endParaRPr lang="en-US" u="sng"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tretch>
            <a:fillRect/>
          </a:stretch>
        </p:blipFill>
        <p:spPr bwMode="auto">
          <a:xfrm>
            <a:off x="612609" y="714356"/>
            <a:ext cx="8174233" cy="61319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279</TotalTime>
  <Words>174</Words>
  <Application>Microsoft Office PowerPoint</Application>
  <PresentationFormat>On-screen Show (4:3)</PresentationFormat>
  <Paragraphs>65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Verve</vt:lpstr>
      <vt:lpstr>Slide 1</vt:lpstr>
      <vt:lpstr>Slide 2</vt:lpstr>
      <vt:lpstr>Studio Space Distance for Thesis Students </vt:lpstr>
      <vt:lpstr> Teachers conducting online classes</vt:lpstr>
      <vt:lpstr>Slide 5</vt:lpstr>
      <vt:lpstr>Slide 6</vt:lpstr>
      <vt:lpstr> Face Recognition Biometric Device       </vt:lpstr>
      <vt:lpstr>Slide 8</vt:lpstr>
      <vt:lpstr>         Awareness Posters and Flex</vt:lpstr>
      <vt:lpstr>Temperature Recording Desk</vt:lpstr>
      <vt:lpstr>In connection with COVID-19 a series of workshops conducted by  Chief Medical Officer, to aware the students for proper implementation of SOPs. </vt:lpstr>
      <vt:lpstr>Admission Secretariat Followed SOPs During the time of COVID-19 from 31stAugust to 30th September,2020 </vt:lpstr>
      <vt:lpstr>  NCA Hostel</vt:lpstr>
      <vt:lpstr>Slide 14</vt:lpstr>
      <vt:lpstr>Slide 15</vt:lpstr>
      <vt:lpstr>Slide 16</vt:lpstr>
      <vt:lpstr>Slide 17</vt:lpstr>
      <vt:lpstr>  PCR Tests Conducted by Primary &amp; Secondary HealthCare Department by Punjab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during Re-opening of NCAIn the Time COVID-19</dc:title>
  <dc:creator>toshiba</dc:creator>
  <cp:lastModifiedBy>toshiba</cp:lastModifiedBy>
  <cp:revision>50</cp:revision>
  <dcterms:created xsi:type="dcterms:W3CDTF">2020-11-19T16:00:13Z</dcterms:created>
  <dcterms:modified xsi:type="dcterms:W3CDTF">2020-11-20T19:28:45Z</dcterms:modified>
</cp:coreProperties>
</file>